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36"/>
  </p:notesMasterIdLst>
  <p:handoutMasterIdLst>
    <p:handoutMasterId r:id="rId37"/>
  </p:handoutMasterIdLst>
  <p:sldIdLst>
    <p:sldId id="445" r:id="rId5"/>
    <p:sldId id="493" r:id="rId6"/>
    <p:sldId id="444" r:id="rId7"/>
    <p:sldId id="576" r:id="rId8"/>
    <p:sldId id="577" r:id="rId9"/>
    <p:sldId id="543" r:id="rId10"/>
    <p:sldId id="544" r:id="rId11"/>
    <p:sldId id="545" r:id="rId12"/>
    <p:sldId id="546" r:id="rId13"/>
    <p:sldId id="547" r:id="rId14"/>
    <p:sldId id="575" r:id="rId15"/>
    <p:sldId id="449" r:id="rId16"/>
    <p:sldId id="451" r:id="rId17"/>
    <p:sldId id="452" r:id="rId18"/>
    <p:sldId id="453" r:id="rId19"/>
    <p:sldId id="457" r:id="rId20"/>
    <p:sldId id="481" r:id="rId21"/>
    <p:sldId id="450" r:id="rId22"/>
    <p:sldId id="572" r:id="rId23"/>
    <p:sldId id="573" r:id="rId24"/>
    <p:sldId id="574" r:id="rId25"/>
    <p:sldId id="459" r:id="rId26"/>
    <p:sldId id="504" r:id="rId27"/>
    <p:sldId id="551" r:id="rId28"/>
    <p:sldId id="559" r:id="rId29"/>
    <p:sldId id="557" r:id="rId30"/>
    <p:sldId id="570" r:id="rId31"/>
    <p:sldId id="569" r:id="rId32"/>
    <p:sldId id="526" r:id="rId33"/>
    <p:sldId id="578" r:id="rId34"/>
    <p:sldId id="439" r:id="rId3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76"/>
            <p14:sldId id="577"/>
            <p14:sldId id="543"/>
            <p14:sldId id="544"/>
            <p14:sldId id="545"/>
            <p14:sldId id="546"/>
            <p14:sldId id="547"/>
            <p14:sldId id="575"/>
            <p14:sldId id="449"/>
            <p14:sldId id="451"/>
            <p14:sldId id="452"/>
            <p14:sldId id="453"/>
            <p14:sldId id="457"/>
            <p14:sldId id="481"/>
            <p14:sldId id="450"/>
            <p14:sldId id="572"/>
            <p14:sldId id="573"/>
            <p14:sldId id="574"/>
          </p14:sldIdLst>
        </p14:section>
        <p14:section name="Rel-17 WI Status" id="{1EF8425E-62E1-48F1-8D8C-D9544C24DB83}">
          <p14:sldIdLst>
            <p14:sldId id="459"/>
            <p14:sldId id="504"/>
            <p14:sldId id="551"/>
          </p14:sldIdLst>
        </p14:section>
        <p14:section name=" Studies Extended to Rel-18" id="{A00AF6B0-C339-4E4D-998C-6EB3E7048D5B}">
          <p14:sldIdLst>
            <p14:sldId id="559"/>
            <p14:sldId id="557"/>
            <p14:sldId id="570"/>
            <p14:sldId id="569"/>
          </p14:sldIdLst>
        </p14:section>
        <p14:section name="Rel-18" id="{1D6B97A2-37D8-4B45-A389-2C4920FA6FDF}">
          <p14:sldIdLst>
            <p14:sldId id="526"/>
            <p14:sldId id="578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EAEFF7"/>
    <a:srgbClr val="2A6EA8"/>
    <a:srgbClr val="FF6600"/>
    <a:srgbClr val="0F5C77"/>
    <a:srgbClr val="EDEDED"/>
    <a:srgbClr val="B1D254"/>
    <a:srgbClr val="FFFFFF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940" y="40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48" y="-180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rnair\Documents\SECURITY%20Grp\SA%20Plenary\SA%2394-e\SA3%20Statistics%20(version%20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rnair\Documents\SECURITY%20Grp\SA%20Plenary\SA%2394-e\SA3%20Statistics%20(version%20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Statistics –Tdocs and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Sheet1!$A$5:$A$42</c:f>
              <c:strCache>
                <c:ptCount val="38"/>
                <c:pt idx="0">
                  <c:v>SA3#81</c:v>
                </c:pt>
                <c:pt idx="1">
                  <c:v>SA3#82</c:v>
                </c:pt>
                <c:pt idx="2">
                  <c:v>SA3#83</c:v>
                </c:pt>
                <c:pt idx="3">
                  <c:v>SA3#84</c:v>
                </c:pt>
                <c:pt idx="4">
                  <c:v>SA3#84Bis224</c:v>
                </c:pt>
                <c:pt idx="5">
                  <c:v>SA3#85</c:v>
                </c:pt>
                <c:pt idx="6">
                  <c:v>SA3#86</c:v>
                </c:pt>
                <c:pt idx="7">
                  <c:v>SA3#86 Ad-hoc</c:v>
                </c:pt>
                <c:pt idx="8">
                  <c:v>SA3#87</c:v>
                </c:pt>
                <c:pt idx="9">
                  <c:v>SA3#88</c:v>
                </c:pt>
                <c:pt idx="10">
                  <c:v>SA3#88 Ad-hoc</c:v>
                </c:pt>
                <c:pt idx="11">
                  <c:v>SA3#89</c:v>
                </c:pt>
                <c:pt idx="12">
                  <c:v>SA3#90</c:v>
                </c:pt>
                <c:pt idx="13">
                  <c:v>SA3#90 Bis</c:v>
                </c:pt>
                <c:pt idx="14">
                  <c:v>SA3#91</c:v>
                </c:pt>
                <c:pt idx="15">
                  <c:v>SA3#91Bis</c:v>
                </c:pt>
                <c:pt idx="16">
                  <c:v>SA3#92</c:v>
                </c:pt>
                <c:pt idx="17">
                  <c:v>SA3#92 Ad-hoc</c:v>
                </c:pt>
                <c:pt idx="18">
                  <c:v>SA3#93</c:v>
                </c:pt>
                <c:pt idx="19">
                  <c:v>SA3#94</c:v>
                </c:pt>
                <c:pt idx="20">
                  <c:v>SA3#94 Ad-hoc</c:v>
                </c:pt>
                <c:pt idx="21">
                  <c:v>SA3#95</c:v>
                </c:pt>
                <c:pt idx="22">
                  <c:v>SA3#96</c:v>
                </c:pt>
                <c:pt idx="23">
                  <c:v>SA3#96 Ad-hoc</c:v>
                </c:pt>
                <c:pt idx="24">
                  <c:v>SA3#97</c:v>
                </c:pt>
                <c:pt idx="25">
                  <c:v>SA3#98e</c:v>
                </c:pt>
                <c:pt idx="26">
                  <c:v>SA3#98Bise</c:v>
                </c:pt>
                <c:pt idx="27">
                  <c:v>SA3#99e</c:v>
                </c:pt>
                <c:pt idx="28">
                  <c:v>SA3#100e</c:v>
                </c:pt>
                <c:pt idx="29">
                  <c:v>SA3#100Bise</c:v>
                </c:pt>
                <c:pt idx="30">
                  <c:v>SA3#101e</c:v>
                </c:pt>
                <c:pt idx="31">
                  <c:v>SA3#102e</c:v>
                </c:pt>
                <c:pt idx="32">
                  <c:v>SA3#102Bise</c:v>
                </c:pt>
                <c:pt idx="33">
                  <c:v>SA3#103e</c:v>
                </c:pt>
                <c:pt idx="34">
                  <c:v>SA3#104e</c:v>
                </c:pt>
                <c:pt idx="35">
                  <c:v>SA3#104e Ad-hoc</c:v>
                </c:pt>
                <c:pt idx="36">
                  <c:v>SA3#105e</c:v>
                </c:pt>
                <c:pt idx="37">
                  <c:v>SA3#106e</c:v>
                </c:pt>
              </c:strCache>
            </c:strRef>
          </c:cat>
          <c:val>
            <c:numRef>
              <c:f>Sheet1!$B$5:$B$42</c:f>
              <c:numCache>
                <c:formatCode>General</c:formatCode>
                <c:ptCount val="38"/>
                <c:pt idx="0">
                  <c:v>396</c:v>
                </c:pt>
                <c:pt idx="1">
                  <c:v>329</c:v>
                </c:pt>
                <c:pt idx="2">
                  <c:v>441</c:v>
                </c:pt>
                <c:pt idx="3">
                  <c:v>390</c:v>
                </c:pt>
                <c:pt idx="4">
                  <c:v>224</c:v>
                </c:pt>
                <c:pt idx="5">
                  <c:v>509</c:v>
                </c:pt>
                <c:pt idx="6">
                  <c:v>495</c:v>
                </c:pt>
                <c:pt idx="7">
                  <c:v>340</c:v>
                </c:pt>
                <c:pt idx="8">
                  <c:v>557</c:v>
                </c:pt>
                <c:pt idx="9">
                  <c:v>477</c:v>
                </c:pt>
                <c:pt idx="10">
                  <c:v>376</c:v>
                </c:pt>
                <c:pt idx="11">
                  <c:v>507</c:v>
                </c:pt>
                <c:pt idx="12">
                  <c:v>445</c:v>
                </c:pt>
                <c:pt idx="13">
                  <c:v>446</c:v>
                </c:pt>
                <c:pt idx="14">
                  <c:v>481</c:v>
                </c:pt>
                <c:pt idx="15">
                  <c:v>477</c:v>
                </c:pt>
                <c:pt idx="16">
                  <c:v>585</c:v>
                </c:pt>
                <c:pt idx="17">
                  <c:v>370</c:v>
                </c:pt>
                <c:pt idx="18">
                  <c:v>616</c:v>
                </c:pt>
                <c:pt idx="19">
                  <c:v>548</c:v>
                </c:pt>
                <c:pt idx="20">
                  <c:v>436</c:v>
                </c:pt>
                <c:pt idx="21">
                  <c:v>685</c:v>
                </c:pt>
                <c:pt idx="22">
                  <c:v>683</c:v>
                </c:pt>
                <c:pt idx="23">
                  <c:v>550</c:v>
                </c:pt>
                <c:pt idx="24">
                  <c:v>772</c:v>
                </c:pt>
                <c:pt idx="25">
                  <c:v>481</c:v>
                </c:pt>
                <c:pt idx="26">
                  <c:v>235</c:v>
                </c:pt>
                <c:pt idx="27">
                  <c:v>580</c:v>
                </c:pt>
                <c:pt idx="28">
                  <c:v>747</c:v>
                </c:pt>
                <c:pt idx="29">
                  <c:v>493</c:v>
                </c:pt>
                <c:pt idx="30">
                  <c:v>753</c:v>
                </c:pt>
                <c:pt idx="31">
                  <c:v>789</c:v>
                </c:pt>
                <c:pt idx="32">
                  <c:v>532</c:v>
                </c:pt>
                <c:pt idx="33">
                  <c:v>988</c:v>
                </c:pt>
                <c:pt idx="34">
                  <c:v>862</c:v>
                </c:pt>
                <c:pt idx="35">
                  <c:v>390</c:v>
                </c:pt>
                <c:pt idx="36">
                  <c:v>736</c:v>
                </c:pt>
                <c:pt idx="37">
                  <c:v>586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00-4332-A8CE-0EC787EF3B25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Sheet1!$A$5:$A$42</c:f>
              <c:strCache>
                <c:ptCount val="38"/>
                <c:pt idx="0">
                  <c:v>SA3#81</c:v>
                </c:pt>
                <c:pt idx="1">
                  <c:v>SA3#82</c:v>
                </c:pt>
                <c:pt idx="2">
                  <c:v>SA3#83</c:v>
                </c:pt>
                <c:pt idx="3">
                  <c:v>SA3#84</c:v>
                </c:pt>
                <c:pt idx="4">
                  <c:v>SA3#84Bis224</c:v>
                </c:pt>
                <c:pt idx="5">
                  <c:v>SA3#85</c:v>
                </c:pt>
                <c:pt idx="6">
                  <c:v>SA3#86</c:v>
                </c:pt>
                <c:pt idx="7">
                  <c:v>SA3#86 Ad-hoc</c:v>
                </c:pt>
                <c:pt idx="8">
                  <c:v>SA3#87</c:v>
                </c:pt>
                <c:pt idx="9">
                  <c:v>SA3#88</c:v>
                </c:pt>
                <c:pt idx="10">
                  <c:v>SA3#88 Ad-hoc</c:v>
                </c:pt>
                <c:pt idx="11">
                  <c:v>SA3#89</c:v>
                </c:pt>
                <c:pt idx="12">
                  <c:v>SA3#90</c:v>
                </c:pt>
                <c:pt idx="13">
                  <c:v>SA3#90 Bis</c:v>
                </c:pt>
                <c:pt idx="14">
                  <c:v>SA3#91</c:v>
                </c:pt>
                <c:pt idx="15">
                  <c:v>SA3#91Bis</c:v>
                </c:pt>
                <c:pt idx="16">
                  <c:v>SA3#92</c:v>
                </c:pt>
                <c:pt idx="17">
                  <c:v>SA3#92 Ad-hoc</c:v>
                </c:pt>
                <c:pt idx="18">
                  <c:v>SA3#93</c:v>
                </c:pt>
                <c:pt idx="19">
                  <c:v>SA3#94</c:v>
                </c:pt>
                <c:pt idx="20">
                  <c:v>SA3#94 Ad-hoc</c:v>
                </c:pt>
                <c:pt idx="21">
                  <c:v>SA3#95</c:v>
                </c:pt>
                <c:pt idx="22">
                  <c:v>SA3#96</c:v>
                </c:pt>
                <c:pt idx="23">
                  <c:v>SA3#96 Ad-hoc</c:v>
                </c:pt>
                <c:pt idx="24">
                  <c:v>SA3#97</c:v>
                </c:pt>
                <c:pt idx="25">
                  <c:v>SA3#98e</c:v>
                </c:pt>
                <c:pt idx="26">
                  <c:v>SA3#98Bise</c:v>
                </c:pt>
                <c:pt idx="27">
                  <c:v>SA3#99e</c:v>
                </c:pt>
                <c:pt idx="28">
                  <c:v>SA3#100e</c:v>
                </c:pt>
                <c:pt idx="29">
                  <c:v>SA3#100Bise</c:v>
                </c:pt>
                <c:pt idx="30">
                  <c:v>SA3#101e</c:v>
                </c:pt>
                <c:pt idx="31">
                  <c:v>SA3#102e</c:v>
                </c:pt>
                <c:pt idx="32">
                  <c:v>SA3#102Bise</c:v>
                </c:pt>
                <c:pt idx="33">
                  <c:v>SA3#103e</c:v>
                </c:pt>
                <c:pt idx="34">
                  <c:v>SA3#104e</c:v>
                </c:pt>
                <c:pt idx="35">
                  <c:v>SA3#104e Ad-hoc</c:v>
                </c:pt>
                <c:pt idx="36">
                  <c:v>SA3#105e</c:v>
                </c:pt>
                <c:pt idx="37">
                  <c:v>SA3#106e</c:v>
                </c:pt>
              </c:strCache>
            </c:strRef>
          </c:cat>
          <c:val>
            <c:numRef>
              <c:f>Sheet1!$C$5:$C$42</c:f>
              <c:numCache>
                <c:formatCode>General</c:formatCode>
                <c:ptCount val="38"/>
                <c:pt idx="0">
                  <c:v>52</c:v>
                </c:pt>
                <c:pt idx="1">
                  <c:v>26</c:v>
                </c:pt>
                <c:pt idx="2">
                  <c:v>59</c:v>
                </c:pt>
                <c:pt idx="3">
                  <c:v>17</c:v>
                </c:pt>
                <c:pt idx="5">
                  <c:v>26</c:v>
                </c:pt>
                <c:pt idx="6">
                  <c:v>14</c:v>
                </c:pt>
                <c:pt idx="8">
                  <c:v>24</c:v>
                </c:pt>
                <c:pt idx="9">
                  <c:v>26</c:v>
                </c:pt>
                <c:pt idx="10">
                  <c:v>17</c:v>
                </c:pt>
                <c:pt idx="11">
                  <c:v>23</c:v>
                </c:pt>
                <c:pt idx="12">
                  <c:v>10</c:v>
                </c:pt>
                <c:pt idx="13">
                  <c:v>14</c:v>
                </c:pt>
                <c:pt idx="14">
                  <c:v>58</c:v>
                </c:pt>
                <c:pt idx="15">
                  <c:v>68</c:v>
                </c:pt>
                <c:pt idx="16">
                  <c:v>116</c:v>
                </c:pt>
                <c:pt idx="18">
                  <c:v>110</c:v>
                </c:pt>
                <c:pt idx="19">
                  <c:v>64</c:v>
                </c:pt>
                <c:pt idx="21">
                  <c:v>44</c:v>
                </c:pt>
                <c:pt idx="22">
                  <c:v>54</c:v>
                </c:pt>
                <c:pt idx="24">
                  <c:v>67</c:v>
                </c:pt>
                <c:pt idx="25">
                  <c:v>44</c:v>
                </c:pt>
                <c:pt idx="27">
                  <c:v>67</c:v>
                </c:pt>
                <c:pt idx="28">
                  <c:v>98</c:v>
                </c:pt>
                <c:pt idx="30">
                  <c:v>55</c:v>
                </c:pt>
                <c:pt idx="31">
                  <c:v>61</c:v>
                </c:pt>
                <c:pt idx="33">
                  <c:v>72</c:v>
                </c:pt>
                <c:pt idx="34">
                  <c:v>34</c:v>
                </c:pt>
                <c:pt idx="36">
                  <c:v>149</c:v>
                </c:pt>
                <c:pt idx="37">
                  <c:v>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00-4332-A8CE-0EC787EF3B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8872888"/>
        <c:axId val="528871248"/>
      </c:barChart>
      <c:catAx>
        <c:axId val="528872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8871248"/>
        <c:crosses val="autoZero"/>
        <c:auto val="1"/>
        <c:lblAlgn val="ctr"/>
        <c:lblOffset val="100"/>
        <c:noMultiLvlLbl val="0"/>
      </c:catAx>
      <c:valAx>
        <c:axId val="52887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8872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Sheet2!$A$5:$A$42</c:f>
              <c:strCache>
                <c:ptCount val="38"/>
                <c:pt idx="0">
                  <c:v>SA3#81</c:v>
                </c:pt>
                <c:pt idx="1">
                  <c:v>SA3#82</c:v>
                </c:pt>
                <c:pt idx="2">
                  <c:v>SA3#83</c:v>
                </c:pt>
                <c:pt idx="3">
                  <c:v>SA3#84</c:v>
                </c:pt>
                <c:pt idx="4">
                  <c:v>SA3#84Bis</c:v>
                </c:pt>
                <c:pt idx="5">
                  <c:v>SA3#85</c:v>
                </c:pt>
                <c:pt idx="6">
                  <c:v>SA3#86</c:v>
                </c:pt>
                <c:pt idx="7">
                  <c:v>SA3#86 Ad-hoc</c:v>
                </c:pt>
                <c:pt idx="8">
                  <c:v>SA3#87</c:v>
                </c:pt>
                <c:pt idx="9">
                  <c:v>SA3#88</c:v>
                </c:pt>
                <c:pt idx="10">
                  <c:v>SA3#88 Ad-hoc</c:v>
                </c:pt>
                <c:pt idx="11">
                  <c:v>SA3#89</c:v>
                </c:pt>
                <c:pt idx="12">
                  <c:v>SA3#90</c:v>
                </c:pt>
                <c:pt idx="13">
                  <c:v>SA3#90 Bis</c:v>
                </c:pt>
                <c:pt idx="14">
                  <c:v>SA3#91</c:v>
                </c:pt>
                <c:pt idx="15">
                  <c:v>SA3#91Bis</c:v>
                </c:pt>
                <c:pt idx="16">
                  <c:v>SA3#92</c:v>
                </c:pt>
                <c:pt idx="17">
                  <c:v>SA3#92 Ad-hoc</c:v>
                </c:pt>
                <c:pt idx="18">
                  <c:v>SA3#93</c:v>
                </c:pt>
                <c:pt idx="19">
                  <c:v>SA3#94</c:v>
                </c:pt>
                <c:pt idx="20">
                  <c:v>SA3#94 Ad-hoc</c:v>
                </c:pt>
                <c:pt idx="21">
                  <c:v>SA3#95</c:v>
                </c:pt>
                <c:pt idx="22">
                  <c:v>SA3#96</c:v>
                </c:pt>
                <c:pt idx="23">
                  <c:v>SA3#96 Ad-hoc</c:v>
                </c:pt>
                <c:pt idx="24">
                  <c:v>SA3#97</c:v>
                </c:pt>
                <c:pt idx="25">
                  <c:v>SA3#98e</c:v>
                </c:pt>
                <c:pt idx="26">
                  <c:v>SA3#98Bise</c:v>
                </c:pt>
                <c:pt idx="27">
                  <c:v>SA3#99e</c:v>
                </c:pt>
                <c:pt idx="28">
                  <c:v>SA3#100e</c:v>
                </c:pt>
                <c:pt idx="29">
                  <c:v>SA3#100Bise</c:v>
                </c:pt>
                <c:pt idx="30">
                  <c:v>SA3#101e</c:v>
                </c:pt>
                <c:pt idx="31">
                  <c:v>SA3#102e</c:v>
                </c:pt>
                <c:pt idx="32">
                  <c:v>SA3#102Bise</c:v>
                </c:pt>
                <c:pt idx="33">
                  <c:v>SA3#103e</c:v>
                </c:pt>
                <c:pt idx="34">
                  <c:v>SA3#104e</c:v>
                </c:pt>
                <c:pt idx="35">
                  <c:v>SA3#104eAd-hoc</c:v>
                </c:pt>
                <c:pt idx="36">
                  <c:v>SA3#105e</c:v>
                </c:pt>
                <c:pt idx="37">
                  <c:v>SA3#106e</c:v>
                </c:pt>
              </c:strCache>
            </c:strRef>
          </c:cat>
          <c:val>
            <c:numRef>
              <c:f>Sheet2!$B$5:$B$42</c:f>
              <c:numCache>
                <c:formatCode>General</c:formatCode>
                <c:ptCount val="38"/>
                <c:pt idx="0">
                  <c:v>52</c:v>
                </c:pt>
                <c:pt idx="1">
                  <c:v>54</c:v>
                </c:pt>
                <c:pt idx="2">
                  <c:v>48</c:v>
                </c:pt>
                <c:pt idx="3">
                  <c:v>51</c:v>
                </c:pt>
                <c:pt idx="4">
                  <c:v>53</c:v>
                </c:pt>
                <c:pt idx="5">
                  <c:v>65</c:v>
                </c:pt>
                <c:pt idx="6">
                  <c:v>61</c:v>
                </c:pt>
                <c:pt idx="7">
                  <c:v>58</c:v>
                </c:pt>
                <c:pt idx="8">
                  <c:v>57</c:v>
                </c:pt>
                <c:pt idx="9">
                  <c:v>66</c:v>
                </c:pt>
                <c:pt idx="10">
                  <c:v>54</c:v>
                </c:pt>
                <c:pt idx="11">
                  <c:v>125</c:v>
                </c:pt>
                <c:pt idx="12">
                  <c:v>95</c:v>
                </c:pt>
                <c:pt idx="13">
                  <c:v>52</c:v>
                </c:pt>
                <c:pt idx="14">
                  <c:v>67</c:v>
                </c:pt>
                <c:pt idx="15">
                  <c:v>58</c:v>
                </c:pt>
                <c:pt idx="16">
                  <c:v>68</c:v>
                </c:pt>
                <c:pt idx="17">
                  <c:v>59</c:v>
                </c:pt>
                <c:pt idx="18">
                  <c:v>106</c:v>
                </c:pt>
                <c:pt idx="19">
                  <c:v>73</c:v>
                </c:pt>
                <c:pt idx="20">
                  <c:v>67</c:v>
                </c:pt>
                <c:pt idx="21">
                  <c:v>67</c:v>
                </c:pt>
                <c:pt idx="22">
                  <c:v>97</c:v>
                </c:pt>
                <c:pt idx="23">
                  <c:v>57</c:v>
                </c:pt>
                <c:pt idx="24">
                  <c:v>175</c:v>
                </c:pt>
                <c:pt idx="25">
                  <c:v>92</c:v>
                </c:pt>
                <c:pt idx="26">
                  <c:v>35</c:v>
                </c:pt>
                <c:pt idx="27">
                  <c:v>92</c:v>
                </c:pt>
                <c:pt idx="28">
                  <c:v>117</c:v>
                </c:pt>
                <c:pt idx="29">
                  <c:v>114</c:v>
                </c:pt>
                <c:pt idx="30">
                  <c:v>119</c:v>
                </c:pt>
                <c:pt idx="31">
                  <c:v>135</c:v>
                </c:pt>
                <c:pt idx="32">
                  <c:v>121</c:v>
                </c:pt>
                <c:pt idx="33">
                  <c:v>261</c:v>
                </c:pt>
                <c:pt idx="34">
                  <c:v>155</c:v>
                </c:pt>
                <c:pt idx="35">
                  <c:v>111</c:v>
                </c:pt>
                <c:pt idx="36">
                  <c:v>194</c:v>
                </c:pt>
                <c:pt idx="37">
                  <c:v>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C0-4FA9-85BB-185C55C00C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7276944"/>
        <c:axId val="957277272"/>
      </c:barChart>
      <c:catAx>
        <c:axId val="957276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7277272"/>
        <c:crosses val="autoZero"/>
        <c:auto val="1"/>
        <c:lblAlgn val="ctr"/>
        <c:lblOffset val="100"/>
        <c:noMultiLvlLbl val="0"/>
      </c:catAx>
      <c:valAx>
        <c:axId val="957277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7276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 dirty="0"/>
              <a:t>TSG SA WG3 Report to SA#95-e</a:t>
            </a:r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 dirty="0"/>
              <a:t>TSG SA WG3 Report to SA#95-e</a:t>
            </a:r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SA#95-e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9687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TSG SA WG3 Report to SA#95-e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5875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SA#95-e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8512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6ABC4-1E21-4935-9E86-E450506DAA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TSG SA WG3 Report to SA#95-e</a:t>
            </a:r>
          </a:p>
        </p:txBody>
      </p:sp>
    </p:spTree>
    <p:extLst>
      <p:ext uri="{BB962C8B-B14F-4D97-AF65-F5344CB8AC3E}">
        <p14:creationId xmlns:p14="http://schemas.microsoft.com/office/powerpoint/2010/main" val="3549874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E042A-B03A-4763-B45B-55525AA305F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TSG SA WG3 Report to SA#95-e</a:t>
            </a:r>
          </a:p>
        </p:txBody>
      </p:sp>
    </p:spTree>
    <p:extLst>
      <p:ext uri="{BB962C8B-B14F-4D97-AF65-F5344CB8AC3E}">
        <p14:creationId xmlns:p14="http://schemas.microsoft.com/office/powerpoint/2010/main" val="438179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A8762-D0FE-43E2-9696-60455F38BC7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TSG SA WG3 Report to SA#95-e</a:t>
            </a:r>
          </a:p>
        </p:txBody>
      </p:sp>
    </p:spTree>
    <p:extLst>
      <p:ext uri="{BB962C8B-B14F-4D97-AF65-F5344CB8AC3E}">
        <p14:creationId xmlns:p14="http://schemas.microsoft.com/office/powerpoint/2010/main" val="229421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098FD-E288-4C19-B233-61CEA16E8B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TSG SA WG3 Report to SA#95-e</a:t>
            </a:r>
          </a:p>
        </p:txBody>
      </p:sp>
    </p:spTree>
    <p:extLst>
      <p:ext uri="{BB962C8B-B14F-4D97-AF65-F5344CB8AC3E}">
        <p14:creationId xmlns:p14="http://schemas.microsoft.com/office/powerpoint/2010/main" val="2858439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6570E-F485-41AC-96DD-4AEF19EBCCF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TSG SA WG3 Report to SA#95-e</a:t>
            </a:r>
          </a:p>
        </p:txBody>
      </p:sp>
    </p:spTree>
    <p:extLst>
      <p:ext uri="{BB962C8B-B14F-4D97-AF65-F5344CB8AC3E}">
        <p14:creationId xmlns:p14="http://schemas.microsoft.com/office/powerpoint/2010/main" val="893334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 TSG SA WG3 Report to TSG SA#95-e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6e/Docs/S3-220037.zip" TargetMode="External"/><Relationship Id="rId2" Type="http://schemas.openxmlformats.org/officeDocument/2006/relationships/hyperlink" Target="https://www.3gpp.org/ftp/TSG_SA/WG3_Security/TSGS3_106e/Docs/S3-220047.zip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suresh.p.nair@nokia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6e/Docs/S3-220590.zip" TargetMode="External"/><Relationship Id="rId2" Type="http://schemas.openxmlformats.org/officeDocument/2006/relationships/hyperlink" Target="https://www.3gpp.org/ftp/TSG_SA/WG3_Security/TSGS3_106e/Docs/S3-220589.zip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6e/Docs/S3-220591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0347"/>
            <a:ext cx="10515600" cy="1325563"/>
          </a:xfrm>
        </p:spPr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9362195"/>
              </p:ext>
            </p:extLst>
          </p:nvPr>
        </p:nvGraphicFramePr>
        <p:xfrm>
          <a:off x="265920" y="1812287"/>
          <a:ext cx="10951958" cy="4149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for network slicing Phase 2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Zander Lei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FS_eNS2_SEC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Extended to Rel-18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24948596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Enhanced Security for Network Slicing Phase 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Zander Lei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eNS2_SEC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 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Extended to Rel-18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SP-211361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629350050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Pinar Comak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eCryptPr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33.141, TS 33.203, TS 33.210, TS 33.220, TS 33.222, TS 33.310, TS 33.328,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76025369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</a:rPr>
                        <a:t> Security Aspects of Enhancement of Support for Edge Computing in 5GC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Bo Zhang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(Huawei)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eEDGE_5GC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SP-210423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33.558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38600354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 Security Aspects of eNPN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Christine Jost (Ericsson)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eNPN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SP-210422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057409280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Security aspects of enablers for Network Automation (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eNA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) for the 5G system (5GS)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Chang Liu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(China Mobile)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eNA_Ph2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SP-210837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 to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670405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14489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0347"/>
            <a:ext cx="10515600" cy="1325563"/>
          </a:xfrm>
        </p:spPr>
        <p:txBody>
          <a:bodyPr/>
          <a:lstStyle/>
          <a:p>
            <a:r>
              <a:rPr lang="sv-SE" altLang="sv-SE" dirty="0"/>
              <a:t>Summary (Rel-18)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965090"/>
              </p:ext>
            </p:extLst>
          </p:nvPr>
        </p:nvGraphicFramePr>
        <p:xfrm>
          <a:off x="219919" y="1812287"/>
          <a:ext cx="10997959" cy="3658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241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547542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Management Function (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MnF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Noamen Ben Henda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SCAS_5G_MF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SP-211362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4146809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of privacy of identifiers over radio access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pl-PL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Alec Brusilovsky 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(InterDigital)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FS_ID_PRVC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SP-211364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249485964"/>
                  </a:ext>
                </a:extLst>
              </a:tr>
              <a:tr h="440303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Standardising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Automated Certificate Management in SBA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German Peinado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FS_ACM_SBA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SP-210419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42345824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Aspects of the 5G Service Based Architecture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FS_eSBA_SEC 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SP-201129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76025369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057409280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670405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91569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Suresh Nair(Nokia)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SA3#106e:		14</a:t>
            </a:r>
            <a:r>
              <a:rPr lang="en-US" altLang="en-US" baseline="30000" dirty="0"/>
              <a:t>th</a:t>
            </a:r>
            <a:r>
              <a:rPr lang="en-US" altLang="en-US" dirty="0"/>
              <a:t>-25</a:t>
            </a:r>
            <a:r>
              <a:rPr lang="en-US" altLang="en-US" baseline="30000" dirty="0"/>
              <a:t>th</a:t>
            </a:r>
            <a:r>
              <a:rPr lang="en-US" altLang="en-US" dirty="0"/>
              <a:t> February 2022,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sv-SE" altLang="ja-JP" dirty="0"/>
              <a:t>SA3#84-LI-e-a		24th – 28th Jan 2022, Online.</a:t>
            </a:r>
          </a:p>
          <a:p>
            <a:pPr lvl="1"/>
            <a:r>
              <a:rPr lang="sv-SE" altLang="ja-JP" dirty="0"/>
              <a:t>SA3#84-LI-e-b		2nd – 4th March 2022, Online.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/>
              <a:t>SA3#107-e                   16</a:t>
            </a:r>
            <a:r>
              <a:rPr lang="en-US" altLang="en-US" baseline="30000" dirty="0"/>
              <a:t>th</a:t>
            </a:r>
            <a:r>
              <a:rPr lang="en-US" altLang="en-US" dirty="0"/>
              <a:t>- 20</a:t>
            </a:r>
            <a:r>
              <a:rPr lang="en-US" altLang="en-US" baseline="30000" dirty="0"/>
              <a:t>th</a:t>
            </a:r>
            <a:r>
              <a:rPr lang="en-US" altLang="en-US" dirty="0"/>
              <a:t> May 2022, Online.</a:t>
            </a:r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SA3#85-LI-e:                  25th – 29th  Apr 2022, Online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72853A-E0DA-4E4A-AD9D-BA4AF2D86A3A}"/>
              </a:ext>
            </a:extLst>
          </p:cNvPr>
          <p:cNvSpPr txBox="1">
            <a:spLocks/>
          </p:cNvSpPr>
          <p:nvPr/>
        </p:nvSpPr>
        <p:spPr bwMode="auto">
          <a:xfrm>
            <a:off x="578708" y="1887409"/>
            <a:ext cx="105155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altLang="sv-SE" dirty="0"/>
              <a:t>SA3#106-e: 14th – 25th February 2022, Online</a:t>
            </a:r>
          </a:p>
          <a:p>
            <a:pPr lvl="1"/>
            <a:r>
              <a:rPr lang="en-US" altLang="sv-SE" dirty="0"/>
              <a:t>Registered 171 delegates</a:t>
            </a:r>
          </a:p>
          <a:p>
            <a:pPr lvl="1"/>
            <a:r>
              <a:rPr lang="en-US" altLang="sv-SE" dirty="0"/>
              <a:t>586 temporary documents</a:t>
            </a:r>
          </a:p>
          <a:p>
            <a:pPr lvl="1"/>
            <a:r>
              <a:rPr lang="en-US" altLang="sv-SE" dirty="0"/>
              <a:t>47 incoming LS</a:t>
            </a:r>
          </a:p>
          <a:p>
            <a:pPr lvl="1"/>
            <a:r>
              <a:rPr lang="en-US" altLang="sv-SE" dirty="0"/>
              <a:t>16 outgoing LS</a:t>
            </a:r>
          </a:p>
          <a:p>
            <a:pPr lvl="1"/>
            <a:endParaRPr lang="sv-SE" altLang="sv-SE" sz="2800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1DD1CB4-2807-4D64-8616-11639B5832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0579274"/>
              </p:ext>
            </p:extLst>
          </p:nvPr>
        </p:nvGraphicFramePr>
        <p:xfrm>
          <a:off x="960699" y="2057399"/>
          <a:ext cx="8808334" cy="385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D607729-997F-4560-B14A-E705D8A3F0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459209"/>
              </p:ext>
            </p:extLst>
          </p:nvPr>
        </p:nvGraphicFramePr>
        <p:xfrm>
          <a:off x="838200" y="2057399"/>
          <a:ext cx="9532716" cy="3753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 R17 in progress</a:t>
            </a:r>
          </a:p>
          <a:p>
            <a:pPr lvl="2"/>
            <a:r>
              <a:rPr lang="en-GB" altLang="en-US" sz="1600" dirty="0"/>
              <a:t>100% Complete.</a:t>
            </a:r>
          </a:p>
          <a:p>
            <a:pPr lvl="1"/>
            <a:r>
              <a:rPr lang="en-GB" altLang="en-US" sz="2000" dirty="0"/>
              <a:t>R18 Work item open.</a:t>
            </a:r>
          </a:p>
          <a:p>
            <a:pPr lvl="2"/>
            <a:r>
              <a:rPr lang="en-GB" altLang="en-US" sz="1600" dirty="0"/>
              <a:t>0% Complete.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1800" dirty="0"/>
              <a:t>R17</a:t>
            </a:r>
          </a:p>
          <a:p>
            <a:pPr lvl="2"/>
            <a:r>
              <a:rPr lang="en-GB" altLang="en-US" sz="1800" dirty="0"/>
              <a:t>100% complete at SA#95e</a:t>
            </a:r>
          </a:p>
          <a:p>
            <a:pPr lvl="1"/>
            <a:r>
              <a:rPr lang="en-GB" altLang="en-US" sz="2000" dirty="0"/>
              <a:t>R18 Work item open.</a:t>
            </a:r>
          </a:p>
          <a:p>
            <a:pPr lvl="2"/>
            <a:r>
              <a:rPr lang="en-GB" altLang="en-US" sz="1600" dirty="0"/>
              <a:t>0% Complete.</a:t>
            </a:r>
            <a:endParaRPr lang="en-GB" altLang="en-US" sz="32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R17</a:t>
            </a:r>
          </a:p>
          <a:p>
            <a:pPr lvl="2"/>
            <a:r>
              <a:rPr lang="en-GB" altLang="en-US" sz="1600" dirty="0"/>
              <a:t>95% complete at SA#95e.</a:t>
            </a:r>
          </a:p>
          <a:p>
            <a:pPr lvl="1"/>
            <a:r>
              <a:rPr lang="en-GB" altLang="en-US" sz="2000" dirty="0"/>
              <a:t>R18 Work item open.</a:t>
            </a:r>
          </a:p>
          <a:p>
            <a:pPr lvl="2"/>
            <a:r>
              <a:rPr lang="en-GB" altLang="en-US" sz="1600" dirty="0"/>
              <a:t>0% Complete.</a:t>
            </a:r>
          </a:p>
          <a:p>
            <a:r>
              <a:rPr lang="en-GB" altLang="en-US" sz="2400" dirty="0"/>
              <a:t>TR 33.929 Implementation Guidance</a:t>
            </a:r>
          </a:p>
          <a:p>
            <a:pPr lvl="1"/>
            <a:r>
              <a:rPr lang="en-GB" altLang="en-US" sz="2000" dirty="0"/>
              <a:t>Extended into R18.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46" y="1702785"/>
            <a:ext cx="5180635" cy="4474178"/>
          </a:xfrm>
        </p:spPr>
        <p:txBody>
          <a:bodyPr/>
          <a:lstStyle/>
          <a:p>
            <a:r>
              <a:rPr lang="en-US" altLang="ja-JP" sz="2400" dirty="0"/>
              <a:t> </a:t>
            </a:r>
            <a:r>
              <a:rPr lang="en-US" altLang="ja-JP" sz="2400" b="1" dirty="0"/>
              <a:t>Overall progress </a:t>
            </a:r>
            <a:r>
              <a:rPr lang="en-US" altLang="ja-JP" sz="2400" dirty="0"/>
              <a:t>in all SID/WID from SA3#106e</a:t>
            </a:r>
          </a:p>
          <a:p>
            <a:pPr marL="0" indent="0">
              <a:buNone/>
            </a:pPr>
            <a:r>
              <a:rPr lang="en-US" altLang="ja-JP" sz="2000" b="1" dirty="0"/>
              <a:t>One Rel-17 feature need exception:</a:t>
            </a:r>
          </a:p>
          <a:p>
            <a:pPr marL="0" indent="0">
              <a:buNone/>
            </a:pPr>
            <a:r>
              <a:rPr lang="en-US" altLang="ja-JP" sz="2000" dirty="0"/>
              <a:t>-Security Aspects of Proximity based services in 5GS ProSe(5G_ProSe). (Exception sheet in SP-220191)</a:t>
            </a:r>
          </a:p>
          <a:p>
            <a:pPr marL="0" indent="0">
              <a:buNone/>
            </a:pPr>
            <a:r>
              <a:rPr lang="sv-SE" sz="2000" b="1" dirty="0"/>
              <a:t>Rel-17 WID/SIDs </a:t>
            </a:r>
            <a:r>
              <a:rPr lang="sv-SE" sz="2000" b="1" dirty="0" err="1"/>
              <a:t>completed</a:t>
            </a:r>
            <a:r>
              <a:rPr lang="sv-SE" sz="2000" b="1" dirty="0"/>
              <a:t>:</a:t>
            </a:r>
          </a:p>
          <a:p>
            <a:pPr marL="0" indent="0">
              <a:buNone/>
            </a:pPr>
            <a:r>
              <a:rPr lang="en-US" sz="2000" dirty="0"/>
              <a:t>-TR 33.824 "Study on security aspects of Integrated Access and Backhaul (IAB) for Next Radio (NR)"</a:t>
            </a:r>
          </a:p>
          <a:p>
            <a:pPr marL="0" indent="0">
              <a:buNone/>
            </a:pPr>
            <a:r>
              <a:rPr lang="en-US" sz="2000" dirty="0"/>
              <a:t>-TS 33.558 "Security aspects of enhancement of support for enabling edge applications"</a:t>
            </a:r>
          </a:p>
          <a:p>
            <a:pPr marL="0" indent="0">
              <a:buNone/>
            </a:pPr>
            <a:r>
              <a:rPr lang="en-US" sz="2000" dirty="0"/>
              <a:t>-TS 33.256 "Security aspects of Uncrewed Aerial Systems (UAS)"</a:t>
            </a:r>
          </a:p>
          <a:p>
            <a:pPr marL="0" indent="0">
              <a:buNone/>
            </a:pPr>
            <a:endParaRPr lang="sv-SE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266481" y="1702785"/>
            <a:ext cx="6925519" cy="4474178"/>
          </a:xfrm>
        </p:spPr>
        <p:txBody>
          <a:bodyPr/>
          <a:lstStyle/>
          <a:p>
            <a:r>
              <a:rPr lang="sv-SE" sz="2400" dirty="0"/>
              <a:t>  </a:t>
            </a:r>
            <a:r>
              <a:rPr lang="sv-SE" sz="2400" b="1" dirty="0"/>
              <a:t>Rel-17 SIDs extended to Rel-18</a:t>
            </a:r>
            <a:r>
              <a:rPr lang="sv-SE" sz="2400" dirty="0"/>
              <a:t> </a:t>
            </a:r>
          </a:p>
          <a:p>
            <a:r>
              <a:rPr lang="sv-SE" sz="2400" dirty="0"/>
              <a:t>Three SIDs automatically extended to Rel-18 </a:t>
            </a:r>
            <a:r>
              <a:rPr lang="sv-SE" sz="1800" dirty="0"/>
              <a:t>(FS_5GFBS, FS_SIV, FS_eNS2_SEC)</a:t>
            </a:r>
            <a:r>
              <a:rPr lang="sv-SE" sz="2400" dirty="0"/>
              <a:t>.</a:t>
            </a:r>
          </a:p>
          <a:p>
            <a:r>
              <a:rPr lang="sv-SE" sz="2400" b="1" dirty="0"/>
              <a:t>Rel-18: </a:t>
            </a:r>
            <a:r>
              <a:rPr lang="sv-SE" sz="2400" dirty="0"/>
              <a:t>SA3 had two Rel-18 workshop sessions, Jan 13&amp;20, 2022. </a:t>
            </a:r>
          </a:p>
          <a:p>
            <a:pPr lvl="1"/>
            <a:r>
              <a:rPr lang="sv-SE" sz="2000" dirty="0" err="1"/>
              <a:t>Discussed</a:t>
            </a:r>
            <a:r>
              <a:rPr lang="sv-SE" sz="2000" dirty="0"/>
              <a:t> </a:t>
            </a:r>
            <a:r>
              <a:rPr lang="sv-SE" sz="2000" dirty="0" err="1"/>
              <a:t>about</a:t>
            </a:r>
            <a:r>
              <a:rPr lang="sv-SE" sz="2000" dirty="0"/>
              <a:t> 30 proposals.</a:t>
            </a:r>
          </a:p>
          <a:p>
            <a:r>
              <a:rPr lang="en-US" sz="2400" dirty="0"/>
              <a:t>SA3#106 had similar number of Rel-18 SID proposals.</a:t>
            </a:r>
          </a:p>
          <a:p>
            <a:r>
              <a:rPr lang="en-US" sz="2400" dirty="0"/>
              <a:t>Only 8 proposals (3WIDs+ 5 SIDs) were agreed.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sv-SE" sz="2400" dirty="0"/>
          </a:p>
          <a:p>
            <a:endParaRPr lang="sv-SE" sz="24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SA#95-e: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SP-220257 Rel-16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SP-220258</a:t>
            </a:r>
            <a:r>
              <a:rPr lang="en-US" altLang="en-US" dirty="0">
                <a:sym typeface="Wingdings" panose="05000000000000000000" pitchFamily="2" charset="2"/>
              </a:rPr>
              <a:t> Rel-17</a:t>
            </a:r>
          </a:p>
          <a:p>
            <a:pPr marL="0" indent="0">
              <a:buNone/>
            </a:pP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 @SA#95-e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1800" dirty="0"/>
              <a:t>SA3-LI 3GPP Forge Ready Live.</a:t>
            </a:r>
          </a:p>
          <a:p>
            <a:pPr lvl="1"/>
            <a:r>
              <a:rPr lang="en-GB" altLang="en-US" sz="1800" dirty="0"/>
              <a:t>As detailed in SP-211535 and endorsed at SA#94e, SA3-LI have moved to live use of 3GPP forge for all ASN.1 and XML handling.</a:t>
            </a:r>
          </a:p>
          <a:p>
            <a:pPr lvl="1"/>
            <a:r>
              <a:rPr lang="en-GB" altLang="en-US" sz="1800" dirty="0" err="1"/>
              <a:t>Tdoc</a:t>
            </a:r>
            <a:r>
              <a:rPr lang="en-GB" altLang="en-US" sz="1800" dirty="0"/>
              <a:t> CRs continue to be submitted to SA with forge used as normative source for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content and update.</a:t>
            </a:r>
          </a:p>
          <a:p>
            <a:pPr lvl="1"/>
            <a:r>
              <a:rPr lang="en-GB" altLang="en-US" sz="1800" dirty="0"/>
              <a:t>Processes working as expect with no issues experienced.</a:t>
            </a:r>
          </a:p>
          <a:p>
            <a:r>
              <a:rPr lang="en-GB" altLang="en-US" sz="1800" dirty="0"/>
              <a:t>SA3-LI continuing to track discussions on more general use of 3GPP forge for Open APIs.</a:t>
            </a:r>
          </a:p>
          <a:p>
            <a:pPr lvl="1"/>
            <a:r>
              <a:rPr lang="en-GB" altLang="en-US" sz="1800" dirty="0"/>
              <a:t>As endorsed through SP-211535, SA3-LI is not using a single flat repository for ASN.1 and XML handling.</a:t>
            </a:r>
          </a:p>
          <a:p>
            <a:pPr lvl="1"/>
            <a:r>
              <a:rPr lang="en-GB" altLang="en-US" sz="1800" dirty="0"/>
              <a:t>SA3-LI Forge structure is based on 3GPP release, specification and version number.</a:t>
            </a:r>
          </a:p>
          <a:p>
            <a:pPr lvl="1"/>
            <a:r>
              <a:rPr lang="en-GB" altLang="en-US" sz="1800" dirty="0"/>
              <a:t>This reflects expectations of Law enforcement for receiving and decoding received ASN.1 and XML in their systems.</a:t>
            </a:r>
          </a:p>
          <a:p>
            <a:pPr lvl="1"/>
            <a:r>
              <a:rPr lang="en-GB" altLang="en-US" sz="1800" dirty="0"/>
              <a:t>This also aligns with ETSI TC LI Forge usage on which 3GPP standards rely.</a:t>
            </a:r>
          </a:p>
          <a:p>
            <a:r>
              <a:rPr lang="en-GB" altLang="en-US" sz="1800" dirty="0"/>
              <a:t>Proposals to revise ASN.1 and XML CR approval processes to rely more heavy on 3GPP forge only, on hold pending wider 3GPP forge usage discussions in SA, CT and RAN. </a:t>
            </a:r>
          </a:p>
        </p:txBody>
      </p:sp>
    </p:spTree>
    <p:extLst>
      <p:ext uri="{BB962C8B-B14F-4D97-AF65-F5344CB8AC3E}">
        <p14:creationId xmlns:p14="http://schemas.microsoft.com/office/powerpoint/2010/main" val="141930730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Aspects of Proximity based </a:t>
            </a:r>
            <a:br>
              <a:rPr lang="en-US" altLang="ja-JP" dirty="0"/>
            </a:br>
            <a:r>
              <a:rPr lang="en-US" altLang="ja-JP" dirty="0"/>
              <a:t>services in 5GS ProSe (5G_ProSe)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ym typeface="Wingdings" panose="05000000000000000000" pitchFamily="2" charset="2"/>
              </a:rPr>
              <a:t>WI 65% complete, extension (SP-220191) sought for one more quarter</a:t>
            </a:r>
            <a:endParaRPr lang="en-US" sz="1800" u="sng" dirty="0">
              <a:solidFill>
                <a:srgbClr val="00000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TR 33.503 pending issues</a:t>
            </a: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privacy of PRUK ID is FFS.</a:t>
            </a: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Further details on the needs and usage of 5GPRUK ID are FFS</a:t>
            </a: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How the SUPI of the 5G ProSe remote UE is obtained by SMF is FFS</a:t>
            </a: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how SMF obtains the 5G ProSe remote UE’s subscription info is FFS.</a:t>
            </a: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It is FFS how to support secondary authentication when roaming</a:t>
            </a: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the description of integrity protection needs to be added</a:t>
            </a: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integrity protection of DCR message or a part of DCR message needs to be added</a:t>
            </a: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20" y="105779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Study on Security Aspects of Enhancement for Proximity Based Services in 5GS (5G_ProSe_Sec 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TR 33.847 Current Status</a:t>
            </a:r>
          </a:p>
          <a:p>
            <a:pPr lvl="1"/>
            <a:r>
              <a:rPr lang="en-US" dirty="0"/>
              <a:t>17 key issues, 44 solutions.</a:t>
            </a:r>
          </a:p>
          <a:p>
            <a:pPr lvl="1"/>
            <a:r>
              <a:rPr lang="en-US" dirty="0"/>
              <a:t>Conclusions reached for all 17 Key issues in the TR.</a:t>
            </a:r>
          </a:p>
          <a:p>
            <a:pPr marL="0" indent="0">
              <a:buNone/>
            </a:pPr>
            <a:endParaRPr lang="en-US" altLang="en-US" dirty="0"/>
          </a:p>
          <a:p>
            <a:pPr marL="457200" lvl="1" indent="0">
              <a:buNone/>
            </a:pPr>
            <a:endParaRPr lang="en-US" altLang="en-US" dirty="0"/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97110217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	Study on 5G security enhancement against false base stations(FS_5GFBS)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Study 90% complete, TR 33.809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 Key issues and 27 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No agreements on the solutions yet.</a:t>
            </a:r>
          </a:p>
          <a:p>
            <a:pPr lvl="1"/>
            <a:r>
              <a:rPr lang="en-US" altLang="sv-SE" dirty="0" err="1"/>
              <a:t>RRCResumeRequest</a:t>
            </a:r>
            <a:r>
              <a:rPr lang="en-US" altLang="sv-SE" dirty="0"/>
              <a:t> protection pending, LS Reply from RAN2 (</a:t>
            </a:r>
            <a:r>
              <a:rPr lang="en-US" sz="1800" b="1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S3-220047</a:t>
            </a:r>
            <a:r>
              <a:rPr lang="en-US" altLang="sv-SE" dirty="0"/>
              <a:t>) and RAN3 (</a:t>
            </a:r>
            <a:r>
              <a:rPr lang="en-US" sz="1800" b="1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S3-220037</a:t>
            </a:r>
            <a:r>
              <a:rPr lang="en-US" altLang="sv-SE" dirty="0"/>
              <a:t>) on security protection on </a:t>
            </a:r>
            <a:r>
              <a:rPr lang="en-US" altLang="sv-SE" dirty="0" err="1"/>
              <a:t>RRCResumeRequest</a:t>
            </a:r>
            <a:r>
              <a:rPr lang="en-US" altLang="sv-SE" dirty="0"/>
              <a:t> message</a:t>
            </a:r>
            <a:r>
              <a:rPr lang="sv-SE" altLang="sv-SE" dirty="0"/>
              <a:t> </a:t>
            </a:r>
            <a:r>
              <a:rPr lang="sv-SE" altLang="sv-SE" dirty="0" err="1"/>
              <a:t>received</a:t>
            </a:r>
            <a:r>
              <a:rPr lang="en-US" dirty="0"/>
              <a:t>.</a:t>
            </a:r>
            <a:endParaRPr lang="sv-SE" altLang="sv-SE" dirty="0"/>
          </a:p>
          <a:p>
            <a:pPr lvl="1"/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94581421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 err="1"/>
              <a:t>Virtualisation</a:t>
            </a:r>
            <a:r>
              <a:rPr lang="en-US" altLang="ja-JP" dirty="0"/>
              <a:t>(FS_SIV)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sz="2400" dirty="0"/>
              <a:t>TR 33.848 studies the consequences of </a:t>
            </a:r>
            <a:r>
              <a:rPr lang="en-US" altLang="sv-SE" sz="2400" dirty="0" err="1"/>
              <a:t>virtualisation</a:t>
            </a:r>
            <a:r>
              <a:rPr lang="en-US" altLang="sv-SE" sz="2400" dirty="0"/>
              <a:t> on 3GPP architectures, in order to identify threats and subsequent security requirements in</a:t>
            </a:r>
          </a:p>
          <a:p>
            <a:pPr lvl="1"/>
            <a:r>
              <a:rPr lang="en-US" altLang="sv-SE" sz="2000" dirty="0"/>
              <a:t> 30 Key issues</a:t>
            </a:r>
          </a:p>
          <a:p>
            <a:pPr lvl="1"/>
            <a:r>
              <a:rPr lang="en-US" altLang="sv-SE" sz="2000" dirty="0"/>
              <a:t>7 Solutions</a:t>
            </a:r>
          </a:p>
          <a:p>
            <a:pPr lvl="1"/>
            <a:r>
              <a:rPr lang="en-US" altLang="sv-SE" sz="2000" dirty="0"/>
              <a:t>No conclusions yet</a:t>
            </a:r>
            <a:endParaRPr lang="sv-SE" altLang="sv-SE" sz="2000" dirty="0"/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780065721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enhanced Security Aspects of the 5G Service Based Architecture(</a:t>
            </a:r>
            <a:r>
              <a:rPr lang="en-US" altLang="sv-SE" sz="4000" dirty="0" err="1"/>
              <a:t>FS_eSBA_SEC</a:t>
            </a:r>
            <a:r>
              <a:rPr lang="en-US" altLang="sv-SE" sz="4000" dirty="0"/>
              <a:t> 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54" y="1380782"/>
            <a:ext cx="11689492" cy="4760526"/>
          </a:xfrm>
        </p:spPr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 Study captured in TR 33.875, Study complete 70%, extended to Rel-18</a:t>
            </a:r>
            <a:endParaRPr lang="en-US" dirty="0"/>
          </a:p>
          <a:p>
            <a:r>
              <a:rPr lang="en-US" altLang="en-US" dirty="0"/>
              <a:t>From the 9 key issues identified and 10 solutions documented so far, no conclusion was reached for Rel-17. Outstanding issues are: </a:t>
            </a:r>
          </a:p>
          <a:p>
            <a:pPr lvl="1"/>
            <a:r>
              <a:rPr lang="en-US" altLang="en-US" dirty="0"/>
              <a:t>-	Missing solutions at KI#2, KI#3, and KI#9 </a:t>
            </a:r>
          </a:p>
          <a:p>
            <a:pPr lvl="1"/>
            <a:r>
              <a:rPr lang="en-US" altLang="en-US" dirty="0"/>
              <a:t>-	Refinement of solutions with resolution of editor’s notes </a:t>
            </a:r>
          </a:p>
          <a:p>
            <a:pPr lvl="1"/>
            <a:r>
              <a:rPr lang="en-US" altLang="en-US" dirty="0"/>
              <a:t>-	Missing details at evaluation of solutions</a:t>
            </a:r>
          </a:p>
          <a:p>
            <a:pPr lvl="1"/>
            <a:r>
              <a:rPr lang="en-US" altLang="en-US" dirty="0"/>
              <a:t>-	Conclusions with explanation on whether solutions should be adopted or not adopted, i.e., with decision documentation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32345573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enhanced security for network slicing </a:t>
            </a:r>
            <a:br>
              <a:rPr lang="en-US" altLang="sv-SE" sz="4000" dirty="0"/>
            </a:br>
            <a:r>
              <a:rPr lang="en-US" altLang="sv-SE" sz="4000" dirty="0"/>
              <a:t>Phase 2(FS_eNS2_SEC)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54" y="1380782"/>
            <a:ext cx="11689492" cy="4846398"/>
          </a:xfrm>
        </p:spPr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 Study captured in TR 33.874 </a:t>
            </a:r>
          </a:p>
          <a:p>
            <a:r>
              <a:rPr lang="en-US" altLang="en-US" dirty="0"/>
              <a:t> 3 Key Issues</a:t>
            </a:r>
          </a:p>
          <a:p>
            <a:pPr lvl="1"/>
            <a:r>
              <a:rPr lang="en-US" altLang="en-US" dirty="0"/>
              <a:t>privacy issue on broadcasting slice information</a:t>
            </a:r>
          </a:p>
          <a:p>
            <a:pPr lvl="1"/>
            <a:r>
              <a:rPr lang="en-US" altLang="en-US" dirty="0"/>
              <a:t>DoS to NSAC procedure</a:t>
            </a:r>
          </a:p>
          <a:p>
            <a:pPr lvl="1"/>
            <a:r>
              <a:rPr lang="en-US" altLang="en-US" dirty="0"/>
              <a:t>AF authentication and authorization</a:t>
            </a:r>
          </a:p>
          <a:p>
            <a:r>
              <a:rPr lang="en-US" altLang="en-US" dirty="0"/>
              <a:t>Solutions</a:t>
            </a:r>
          </a:p>
          <a:p>
            <a:pPr lvl="1"/>
            <a:r>
              <a:rPr lang="en-US" altLang="en-US" dirty="0"/>
              <a:t>1 Solution</a:t>
            </a:r>
          </a:p>
          <a:p>
            <a:r>
              <a:rPr lang="en-US" altLang="en-US" dirty="0"/>
              <a:t>Conclusion</a:t>
            </a:r>
          </a:p>
          <a:p>
            <a:pPr lvl="1"/>
            <a:r>
              <a:rPr lang="en-US" altLang="en-US" dirty="0"/>
              <a:t>Conclusion for KI#1 and KI#3.</a:t>
            </a:r>
          </a:p>
          <a:p>
            <a:pPr marL="0" indent="0">
              <a:buNone/>
            </a:pPr>
            <a:r>
              <a:rPr lang="en-US" alt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40295307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 New Rel-18 SIDs/WIDs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67" y="1825625"/>
            <a:ext cx="11973697" cy="4351338"/>
          </a:xfrm>
        </p:spPr>
        <p:txBody>
          <a:bodyPr/>
          <a:lstStyle/>
          <a:p>
            <a:r>
              <a:rPr lang="en-US" altLang="ja-JP" sz="2000" b="1" dirty="0"/>
              <a:t>New SIDs for Rel-18:</a:t>
            </a:r>
            <a:endParaRPr lang="en-US" altLang="ja-JP" sz="2000" dirty="0"/>
          </a:p>
          <a:p>
            <a:pPr lvl="1"/>
            <a:r>
              <a:rPr lang="en-US" altLang="ja-JP" sz="2000" dirty="0"/>
              <a:t>SP-220196	 New Study on enhancement of AKMA</a:t>
            </a:r>
          </a:p>
          <a:p>
            <a:pPr lvl="1"/>
            <a:r>
              <a:rPr lang="en-US" altLang="ja-JP" sz="2000" dirty="0"/>
              <a:t>SP-220198	 New Study of Security aspect of home network triggered primary authentication</a:t>
            </a:r>
          </a:p>
          <a:p>
            <a:pPr lvl="1"/>
            <a:r>
              <a:rPr lang="en-US" altLang="ja-JP" sz="2000" dirty="0"/>
              <a:t>SP-220199	New Study on security aspects of enablers for Network Automation for 5G - phase 3</a:t>
            </a:r>
          </a:p>
          <a:p>
            <a:pPr lvl="1"/>
            <a:r>
              <a:rPr lang="en-US" altLang="ja-JP" sz="2000" dirty="0"/>
              <a:t>SP-220201 New Study on Security Enhancement of support for Edge Computing — phase 2</a:t>
            </a:r>
          </a:p>
          <a:p>
            <a:pPr lvl="1"/>
            <a:r>
              <a:rPr lang="en-US" altLang="ja-JP" sz="2000" dirty="0"/>
              <a:t>SP-220202 New Study on Security Aspects of Proximity Based Services in 5GS Phase 2</a:t>
            </a:r>
          </a:p>
          <a:p>
            <a:pPr lvl="1"/>
            <a:endParaRPr lang="en-US" altLang="ja-JP" sz="2000" dirty="0"/>
          </a:p>
          <a:p>
            <a:r>
              <a:rPr lang="en-US" altLang="ja-JP" sz="2000" dirty="0"/>
              <a:t> </a:t>
            </a:r>
            <a:r>
              <a:rPr lang="en-US" altLang="ja-JP" sz="2000" b="1" dirty="0"/>
              <a:t>New WIDs for Rel-18:</a:t>
            </a:r>
          </a:p>
          <a:p>
            <a:pPr lvl="1"/>
            <a:r>
              <a:rPr lang="en-US" altLang="ja-JP" sz="2000" dirty="0"/>
              <a:t>SP-211362	New WID on Security Assurance Specification for Management Function (</a:t>
            </a:r>
            <a:r>
              <a:rPr lang="en-US" altLang="ja-JP" sz="2000" dirty="0" err="1"/>
              <a:t>MnF</a:t>
            </a:r>
            <a:r>
              <a:rPr lang="en-US" altLang="ja-JP" sz="2000" dirty="0"/>
              <a:t>)</a:t>
            </a:r>
          </a:p>
          <a:p>
            <a:pPr lvl="1"/>
            <a:r>
              <a:rPr lang="en-US" altLang="ja-JP" sz="2000" dirty="0"/>
              <a:t>SP-211363	New WID on Mission critical security enhancements phase 3</a:t>
            </a:r>
          </a:p>
          <a:p>
            <a:pPr lvl="1"/>
            <a:r>
              <a:rPr lang="en-US" altLang="ja-JP" sz="2000" dirty="0"/>
              <a:t>SP-211365	New WID on SECAM and SCAS for 3GPP virtualized network products</a:t>
            </a:r>
            <a:endParaRPr lang="en-US" altLang="ja-JP" sz="2000" b="1" dirty="0">
              <a:solidFill>
                <a:srgbClr val="127092"/>
              </a:solidFill>
            </a:endParaRPr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177" y="0"/>
            <a:ext cx="10515600" cy="1273215"/>
          </a:xfrm>
        </p:spPr>
        <p:txBody>
          <a:bodyPr/>
          <a:lstStyle/>
          <a:p>
            <a:r>
              <a:rPr lang="sv-SE" altLang="sv-SE" dirty="0"/>
              <a:t>Rel-17 PRoSe: Exception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7" y="1825625"/>
            <a:ext cx="11354765" cy="4216829"/>
          </a:xfrm>
        </p:spPr>
        <p:txBody>
          <a:bodyPr/>
          <a:lstStyle/>
          <a:p>
            <a:r>
              <a:rPr lang="en-GB" altLang="ja-JP" sz="2400" dirty="0"/>
              <a:t>Pending issues in TS 33.503</a:t>
            </a:r>
          </a:p>
          <a:p>
            <a:pPr lvl="1"/>
            <a:r>
              <a:rPr lang="en-US" altLang="ja-JP" sz="2000" dirty="0"/>
              <a:t>Control Plane based security procedure for 5G ProSe Communication via 5G ProSe Layer-3 UE-to-Network Relay. </a:t>
            </a:r>
          </a:p>
          <a:p>
            <a:pPr lvl="1"/>
            <a:r>
              <a:rPr lang="en-US" altLang="ja-JP" sz="2000" dirty="0"/>
              <a:t>A new Prose anchor function may be defined for storage of 5G PRUK keys.</a:t>
            </a:r>
          </a:p>
          <a:p>
            <a:pPr lvl="1"/>
            <a:r>
              <a:rPr lang="en-US" altLang="ja-JP" sz="2000" dirty="0"/>
              <a:t>Details on the security of UE-to-NW relay discovery procedures</a:t>
            </a:r>
          </a:p>
          <a:p>
            <a:pPr lvl="1"/>
            <a:r>
              <a:rPr lang="en-US" altLang="ja-JP" sz="2000" dirty="0"/>
              <a:t>Details on the CP based secondary authentication procedures</a:t>
            </a:r>
          </a:p>
          <a:p>
            <a:pPr lvl="1"/>
            <a:r>
              <a:rPr lang="en-US" altLang="ja-JP" sz="2000" dirty="0"/>
              <a:t>Remaining Editor's notes</a:t>
            </a:r>
          </a:p>
          <a:p>
            <a:pPr marL="457200" lvl="1" indent="0">
              <a:buNone/>
            </a:pPr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 SA3 Calendar for 2022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67" y="1825625"/>
            <a:ext cx="11973697" cy="4351338"/>
          </a:xfrm>
        </p:spPr>
        <p:txBody>
          <a:bodyPr/>
          <a:lstStyle/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89D55E-52B7-4BF1-9792-044260521BF4}"/>
              </a:ext>
            </a:extLst>
          </p:cNvPr>
          <p:cNvSpPr txBox="1"/>
          <p:nvPr/>
        </p:nvSpPr>
        <p:spPr>
          <a:xfrm>
            <a:off x="859971" y="2025053"/>
            <a:ext cx="971005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endParaRPr lang="en-US" dirty="0">
              <a:effectLst/>
            </a:endParaRPr>
          </a:p>
          <a:p>
            <a:endParaRPr lang="en-US" dirty="0">
              <a:effectLst/>
            </a:endParaRPr>
          </a:p>
          <a:p>
            <a:r>
              <a:rPr lang="en-US" strike="sngStrike" dirty="0"/>
              <a:t>SA3#106-e-Bis     </a:t>
            </a:r>
            <a:r>
              <a:rPr lang="en-US" strike="sngStrike" dirty="0">
                <a:effectLst/>
              </a:rPr>
              <a:t>2022-04-04</a:t>
            </a:r>
            <a:r>
              <a:rPr lang="en-US" strike="sngStrike" dirty="0"/>
              <a:t>    </a:t>
            </a:r>
            <a:r>
              <a:rPr lang="en-US" strike="sngStrike" dirty="0">
                <a:effectLst/>
              </a:rPr>
              <a:t>2022-04-08</a:t>
            </a:r>
            <a:r>
              <a:rPr lang="en-US" strike="sngStrike" dirty="0"/>
              <a:t>      Online </a:t>
            </a:r>
            <a:r>
              <a:rPr lang="en-US" dirty="0">
                <a:solidFill>
                  <a:srgbClr val="FF0000"/>
                </a:solidFill>
              </a:rPr>
              <a:t>-&gt; Cancelled</a:t>
            </a:r>
          </a:p>
          <a:p>
            <a:r>
              <a:rPr lang="en-US" dirty="0"/>
              <a:t>SA3#107-e 	 2022‑05‑16    2022‑05‑20 	    Online</a:t>
            </a:r>
          </a:p>
          <a:p>
            <a:r>
              <a:rPr lang="en-US" dirty="0"/>
              <a:t>SA3#107-Bis        2022-06-27     2022-07-01      Bath, GB  </a:t>
            </a:r>
            <a:r>
              <a:rPr lang="en-US" dirty="0">
                <a:solidFill>
                  <a:srgbClr val="FF0000"/>
                </a:solidFill>
                <a:sym typeface="Wingdings" panose="05000000000000000000" pitchFamily="2" charset="2"/>
              </a:rPr>
              <a:t> Online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SA3#108               2022-08-22     2022-08-26      Gothenberg, Sweden</a:t>
            </a:r>
          </a:p>
          <a:p>
            <a:r>
              <a:rPr lang="en-US" dirty="0"/>
              <a:t>SA3#108 Bis         2022-10-10     2022-10-14      China, CN </a:t>
            </a:r>
            <a:r>
              <a:rPr lang="en-US" dirty="0">
                <a:solidFill>
                  <a:srgbClr val="FF0000"/>
                </a:solidFill>
              </a:rPr>
              <a:t>-&gt; Online</a:t>
            </a:r>
          </a:p>
          <a:p>
            <a:r>
              <a:rPr lang="en-US" dirty="0"/>
              <a:t>SA3#109               2022-11-14     2022-11-18      USA </a:t>
            </a:r>
            <a:r>
              <a:rPr lang="en-US" dirty="0">
                <a:solidFill>
                  <a:srgbClr val="FF0000"/>
                </a:solidFill>
              </a:rPr>
              <a:t>-&gt; Pending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29369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suresh.p.nair@nokia.com</a:t>
            </a:r>
            <a:r>
              <a:rPr lang="sv-SE" alt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177" y="0"/>
            <a:ext cx="10515600" cy="1273215"/>
          </a:xfrm>
        </p:spPr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7" y="1825625"/>
            <a:ext cx="11354765" cy="4216829"/>
          </a:xfrm>
        </p:spPr>
        <p:txBody>
          <a:bodyPr/>
          <a:lstStyle/>
          <a:p>
            <a:r>
              <a:rPr lang="en-GB" altLang="ja-JP" sz="2400" dirty="0"/>
              <a:t>Specifications/Reports for approval</a:t>
            </a:r>
          </a:p>
          <a:p>
            <a:endParaRPr lang="en-US" altLang="ja-JP" sz="2000" dirty="0"/>
          </a:p>
          <a:p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  <a:p>
            <a:pPr marL="0" indent="0">
              <a:buNone/>
            </a:pPr>
            <a:r>
              <a:rPr lang="sv-SE" altLang="sv-SE" sz="2000" dirty="0"/>
              <a:t>Exception:</a:t>
            </a:r>
          </a:p>
          <a:p>
            <a:pPr marL="0" indent="0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SP-220191</a:t>
            </a:r>
            <a:r>
              <a:rPr lang="en-US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Work Item Exception for 5G_ProSe Security Aspects</a:t>
            </a:r>
            <a:r>
              <a:rPr lang="en-US" dirty="0"/>
              <a:t> </a:t>
            </a:r>
            <a:endParaRPr lang="sv-SE" altLang="sv-SE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99CB60-7CEA-4167-A508-38B3F355B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154678"/>
              </p:ext>
            </p:extLst>
          </p:nvPr>
        </p:nvGraphicFramePr>
        <p:xfrm>
          <a:off x="594168" y="2439676"/>
          <a:ext cx="7901650" cy="1738785"/>
        </p:xfrm>
        <a:graphic>
          <a:graphicData uri="http://schemas.openxmlformats.org/drawingml/2006/table">
            <a:tbl>
              <a:tblPr/>
              <a:tblGrid>
                <a:gridCol w="1599143">
                  <a:extLst>
                    <a:ext uri="{9D8B030D-6E8A-4147-A177-3AD203B41FA5}">
                      <a16:colId xmlns:a16="http://schemas.microsoft.com/office/drawing/2014/main" val="3064521640"/>
                    </a:ext>
                  </a:extLst>
                </a:gridCol>
                <a:gridCol w="6302507">
                  <a:extLst>
                    <a:ext uri="{9D8B030D-6E8A-4147-A177-3AD203B41FA5}">
                      <a16:colId xmlns:a16="http://schemas.microsoft.com/office/drawing/2014/main" val="100637939"/>
                    </a:ext>
                  </a:extLst>
                </a:gridCol>
              </a:tblGrid>
              <a:tr h="57959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SP-220188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 33.824 "Study on security aspects of Integrated Access and Backhaul (IAB) for Next Radio (NR)"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99779"/>
                  </a:ext>
                </a:extLst>
              </a:tr>
              <a:tr h="57959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SP-220189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33.558 "Security aspects of enhancement of support for enabling edge applications"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578881"/>
                  </a:ext>
                </a:extLst>
              </a:tr>
              <a:tr h="57959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SP-220190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33.256 "Security aspects of Uncrewed Aerial Systems (UAS)"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600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81312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177" y="0"/>
            <a:ext cx="10515600" cy="1273215"/>
          </a:xfrm>
        </p:spPr>
        <p:txBody>
          <a:bodyPr/>
          <a:lstStyle/>
          <a:p>
            <a:r>
              <a:rPr lang="sv-SE" altLang="sv-SE" sz="3600" dirty="0"/>
              <a:t>SA3 Agreements/ Approval with ’</a:t>
            </a:r>
            <a:r>
              <a:rPr lang="sv-SE" altLang="sv-SE" sz="3600" dirty="0" err="1"/>
              <a:t>disagreement’s</a:t>
            </a:r>
            <a:endParaRPr lang="sv-SE" altLang="sv-SE" sz="3600" dirty="0"/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7" y="1825625"/>
            <a:ext cx="11354765" cy="4216829"/>
          </a:xfrm>
        </p:spPr>
        <p:txBody>
          <a:bodyPr/>
          <a:lstStyle/>
          <a:p>
            <a:pPr marL="342900" indent="-342900">
              <a:buAutoNum type="arabicParenR"/>
            </a:pPr>
            <a:r>
              <a:rPr lang="sv-SE" altLang="sv-SE" sz="2000" dirty="0"/>
              <a:t>SBA Security: CR 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2"/>
              </a:rPr>
              <a:t>S3-220589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</a:rPr>
              <a:t> </a:t>
            </a:r>
            <a:r>
              <a:rPr lang="en-US" sz="2000" i="0" u="sng" strike="noStrike" dirty="0">
                <a:effectLst/>
              </a:rPr>
              <a:t>(Rel-15)</a:t>
            </a:r>
            <a:r>
              <a:rPr lang="en-US" sz="2000" dirty="0"/>
              <a:t> , 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3"/>
              </a:rPr>
              <a:t>S3-220590</a:t>
            </a:r>
            <a:r>
              <a:rPr lang="en-US" sz="2000" dirty="0"/>
              <a:t> (Rel-16), 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4"/>
              </a:rPr>
              <a:t>S3-220591</a:t>
            </a:r>
            <a:r>
              <a:rPr lang="en-US" sz="2000" dirty="0"/>
              <a:t> (Rel-17) : Clarification CR on separate handling of N32-c and N32-f, to correct misalignment with CT4, pending since Rel-15. In show of hands 8 companies supported CR, while 2 companies didn’t agree with CR. 1 company wanted to mark their sustained objection.</a:t>
            </a:r>
          </a:p>
          <a:p>
            <a:pPr marL="342900" indent="-342900">
              <a:buAutoNum type="arabicParenR"/>
            </a:pPr>
            <a:r>
              <a:rPr lang="en-US" sz="2000" dirty="0"/>
              <a:t>NSWO Authentication Service (Rel-17): CR for Update of NSWO authentication procedure and SBA service operations (S3 220266) was not agreed.  In show of hands, 5 Companies opposed the CR while 2 companies supported the CR. Current agreement to stay with existing Authentication services.</a:t>
            </a:r>
          </a:p>
          <a:p>
            <a:pPr marL="342900" indent="-342900">
              <a:buAutoNum type="arabicParenR"/>
            </a:pPr>
            <a:r>
              <a:rPr lang="en-US" sz="2000" dirty="0"/>
              <a:t>PRoSe Control Plane Solution (Rel-17): Storage of PRoSe keys PRUK/PRUKID, whether to store it? Where to Store, Store it in existing NF (e.g. UDM) or in a new NF etc are unresolved, leading to extension of the PRoSe feature.</a:t>
            </a:r>
          </a:p>
          <a:p>
            <a:pPr marL="342900" indent="-342900">
              <a:buAutoNum type="arabicParenR"/>
            </a:pPr>
            <a:r>
              <a:rPr lang="en-US" sz="2000" dirty="0"/>
              <a:t>EDGE  EES-EEC authentication (Rel-17): Current working assumption decided by show of hands, "</a:t>
            </a:r>
            <a:r>
              <a:rPr lang="en-US" sz="2000" i="1" dirty="0"/>
              <a:t>TLS authentication methods shall be used. Details of TLS authentication methods (e.g. client certificate, AKMA, GBA based TLS authentication) is out of scope of the current document.</a:t>
            </a:r>
            <a:r>
              <a:rPr lang="en-US" sz="2000" dirty="0"/>
              <a:t> " ​</a:t>
            </a:r>
          </a:p>
          <a:p>
            <a:pPr marL="342900" indent="-342900">
              <a:buAutoNum type="arabicParenR"/>
            </a:pPr>
            <a:endParaRPr lang="en-US" sz="2000" dirty="0"/>
          </a:p>
          <a:p>
            <a:pPr marL="342900" indent="-342900">
              <a:buAutoNum type="arabicParenR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6848435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3698370"/>
              </p:ext>
            </p:extLst>
          </p:nvPr>
        </p:nvGraphicFramePr>
        <p:xfrm>
          <a:off x="414144" y="1779205"/>
          <a:ext cx="10939656" cy="3157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7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LI17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 2022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17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LI18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2023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18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51967925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Mar 2022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8723070"/>
              </p:ext>
            </p:extLst>
          </p:nvPr>
        </p:nvGraphicFramePr>
        <p:xfrm>
          <a:off x="259492" y="1779372"/>
          <a:ext cx="10946026" cy="3936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070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028739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0699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677508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Extended to Rel-18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2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Security Aspects of Enhancements for 5G Multicast-Broadcast Services (Rel-17)</a:t>
                      </a: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5MBS_SEC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SP-210420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RC to TS 33.501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039471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enablers for Network Automation (</a:t>
                      </a:r>
                      <a:r>
                        <a:rPr lang="en-US" sz="12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for the 5G system (5GS) Phase 2</a:t>
                      </a: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FS_eNA_SEC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01278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</a:rPr>
                        <a:t>TLS protocols profiles for AKMA </a:t>
                      </a:r>
                      <a:endParaRPr lang="en-US" sz="12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Adrian Escott (Qualcomm)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AKMA_TLS</a:t>
                      </a:r>
                      <a:endParaRPr lang="en-US" sz="12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95%</a:t>
                      </a:r>
                      <a:endParaRPr lang="en-US" sz="12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SP-210424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987067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Security aspects of Uncrewed Aerial Systems 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Adrian Escott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(Qualcomm)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ID_UAS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50%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SP-210425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33.256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7273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941007"/>
              </p:ext>
            </p:extLst>
          </p:nvPr>
        </p:nvGraphicFramePr>
        <p:xfrm>
          <a:off x="89327" y="1813852"/>
          <a:ext cx="11559497" cy="3200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39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326413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5180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5854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8444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948179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6286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910002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201985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37993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62%</a:t>
                      </a:r>
                      <a:endParaRPr lang="sv-SE" sz="12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2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 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Extended to Rel-18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2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2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2022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78%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 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SP-201016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2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Christine Jost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SP-200620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Consent for 3GPP services</a:t>
                      </a: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FS_UC3S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SP-200885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55265181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Proximity based services in 5GS ProSe </a:t>
                      </a: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SP-211120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33.503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60466202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3735643"/>
              </p:ext>
            </p:extLst>
          </p:nvPr>
        </p:nvGraphicFramePr>
        <p:xfrm>
          <a:off x="137020" y="1818009"/>
          <a:ext cx="10951958" cy="3727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61259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2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MSGin5G Service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SP-200878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18403702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AMF re-allocation 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FS_AMFREAL_SEC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non-seamless WLAN Offload in 5GS using 3GPP credentials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Mavureddi Dhanasekaran, Ranganathan (Nokia)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FS_NSWO_5G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SP-210262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33.881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67628063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User Consent for 3GPP services 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UC3S_SEC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SP-210836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6032551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the MSGin5G Service</a:t>
                      </a: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SP-210835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555094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362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2909</Words>
  <Application>Microsoft Office PowerPoint</Application>
  <PresentationFormat>Widescreen</PresentationFormat>
  <Paragraphs>661</Paragraphs>
  <Slides>31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Wingdings</vt:lpstr>
      <vt:lpstr>Office Theme</vt:lpstr>
      <vt:lpstr>SA3 Status Report</vt:lpstr>
      <vt:lpstr>Highlights!</vt:lpstr>
      <vt:lpstr>Rel-17 PRoSe: Exception</vt:lpstr>
      <vt:lpstr>Summary</vt:lpstr>
      <vt:lpstr>SA3 Agreements/ Approval with ’disagreement’s</vt:lpstr>
      <vt:lpstr>Summary</vt:lpstr>
      <vt:lpstr>Summary</vt:lpstr>
      <vt:lpstr>Summary</vt:lpstr>
      <vt:lpstr>Summary</vt:lpstr>
      <vt:lpstr>Summary</vt:lpstr>
      <vt:lpstr>Summary (Rel-18)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Status Report on SA3-LI</vt:lpstr>
      <vt:lpstr>Lawful Interception (LI)  General</vt:lpstr>
      <vt:lpstr>Lawful Interception (LI)  Documents</vt:lpstr>
      <vt:lpstr>SA3-LI Processes Update @SA#95-e</vt:lpstr>
      <vt:lpstr>Status Report on SA3 Work Items</vt:lpstr>
      <vt:lpstr>Security Aspects of Proximity based  services in 5GS ProSe (5G_ProSe)</vt:lpstr>
      <vt:lpstr>Study on Security Aspects of Enhancement for Proximity Based Services in 5GS (5G_ProSe_Sec )</vt:lpstr>
      <vt:lpstr> Study on 5G security enhancement against false base stations(FS_5GFBS)</vt:lpstr>
      <vt:lpstr>Study on Security Impacts of  Virtualisation(FS_SIV)</vt:lpstr>
      <vt:lpstr>Study on enhanced Security Aspects of the 5G Service Based Architecture(FS_eSBA_SEC )</vt:lpstr>
      <vt:lpstr>Study on enhanced security for network slicing  Phase 2(FS_eNS2_SEC)</vt:lpstr>
      <vt:lpstr> New Rel-18 SIDs/WIDs</vt:lpstr>
      <vt:lpstr> SA3 Calendar for 2022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2022-03-08T22:37:48Z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